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1674" r:id="rId2"/>
    <p:sldId id="1548" r:id="rId3"/>
    <p:sldId id="1798" r:id="rId4"/>
    <p:sldId id="1949" r:id="rId5"/>
    <p:sldId id="1948" r:id="rId6"/>
    <p:sldId id="1947" r:id="rId7"/>
    <p:sldId id="1673" r:id="rId8"/>
    <p:sldId id="1633" r:id="rId9"/>
    <p:sldId id="1634" r:id="rId10"/>
    <p:sldId id="1962" r:id="rId11"/>
    <p:sldId id="1963" r:id="rId12"/>
    <p:sldId id="1663" r:id="rId13"/>
    <p:sldId id="1801" r:id="rId14"/>
    <p:sldId id="1802" r:id="rId15"/>
    <p:sldId id="1961" r:id="rId16"/>
    <p:sldId id="1805" r:id="rId17"/>
    <p:sldId id="1806" r:id="rId18"/>
    <p:sldId id="1807" r:id="rId19"/>
    <p:sldId id="1808" r:id="rId20"/>
    <p:sldId id="1809" r:id="rId21"/>
    <p:sldId id="1812" r:id="rId22"/>
    <p:sldId id="1959" r:id="rId23"/>
    <p:sldId id="1960" r:id="rId24"/>
    <p:sldId id="1950" r:id="rId25"/>
    <p:sldId id="1951" r:id="rId26"/>
    <p:sldId id="1952" r:id="rId27"/>
    <p:sldId id="1958" r:id="rId28"/>
    <p:sldId id="1953" r:id="rId29"/>
    <p:sldId id="1954" r:id="rId30"/>
    <p:sldId id="1955" r:id="rId31"/>
    <p:sldId id="1956" r:id="rId32"/>
    <p:sldId id="1957" r:id="rId33"/>
    <p:sldId id="1946" r:id="rId34"/>
    <p:sldId id="1670" r:id="rId35"/>
    <p:sldId id="1671" r:id="rId36"/>
    <p:sldId id="1672" r:id="rId37"/>
    <p:sldId id="292"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p:cViewPr>
        <p:scale>
          <a:sx n="90" d="100"/>
          <a:sy n="90" d="100"/>
        </p:scale>
        <p:origin x="1308" y="462"/>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Fain ~ December 14, 2025 (AM)</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301869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33</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35</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36</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37</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38</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12/12/2025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3F556D-2BDE-02B3-6902-C5D4CA321EC9}"/>
              </a:ext>
            </a:extLst>
          </p:cNvPr>
          <p:cNvPicPr>
            <a:picLocks noChangeAspect="1"/>
          </p:cNvPicPr>
          <p:nvPr/>
        </p:nvPicPr>
        <p:blipFill>
          <a:blip r:embed="rId3"/>
          <a:stretch>
            <a:fillRect/>
          </a:stretch>
        </p:blipFill>
        <p:spPr>
          <a:xfrm>
            <a:off x="0" y="0"/>
            <a:ext cx="12163259" cy="6851709"/>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ctr">
              <a:buClr>
                <a:srgbClr val="A379BB">
                  <a:lumMod val="75000"/>
                </a:srgbClr>
              </a:buClr>
              <a:buNone/>
            </a:pPr>
            <a:r>
              <a:rPr lang="en-US" sz="7500" b="1" i="1" dirty="0">
                <a:solidFill>
                  <a:srgbClr val="A31D6A"/>
                </a:solidFill>
                <a:effectLst>
                  <a:outerShdw blurRad="38100" dist="38100" dir="2700000" algn="tl">
                    <a:srgbClr val="000000">
                      <a:alpha val="43137"/>
                    </a:srgbClr>
                  </a:outerShdw>
                </a:effectLst>
              </a:rPr>
              <a:t>Matthew 17:1-5</a:t>
            </a:r>
          </a:p>
        </p:txBody>
      </p:sp>
      <p:sp>
        <p:nvSpPr>
          <p:cNvPr id="4" name="Title 3"/>
          <p:cNvSpPr>
            <a:spLocks noGrp="1"/>
          </p:cNvSpPr>
          <p:nvPr>
            <p:ph type="title"/>
          </p:nvPr>
        </p:nvSpPr>
        <p:spPr>
          <a:xfrm>
            <a:off x="0" y="0"/>
            <a:ext cx="12192000" cy="6019800"/>
          </a:xfrm>
        </p:spPr>
        <p:txBody>
          <a:bodyPr/>
          <a:lstStyle/>
          <a:p>
            <a:pPr marL="0" indent="0" algn="l">
              <a:buNone/>
            </a:pPr>
            <a:r>
              <a:rPr lang="en-US" sz="88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What Did Jesus </a:t>
            </a:r>
            <a:br>
              <a:rPr lang="en-US" sz="88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br>
            <a:r>
              <a:rPr lang="en-US" sz="88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Say About </a:t>
            </a:r>
            <a:br>
              <a:rPr lang="en-US" sz="88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br>
            <a:r>
              <a:rPr lang="en-US" sz="88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Christmas?</a:t>
            </a:r>
            <a:endParaRPr lang="en-US" sz="8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78C44-165D-3909-A183-CB8B410D3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AEB3F-1BD0-BE56-1370-679F76042D0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12:48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28761ED-39B2-C1B8-DF04-47045AE94331}"/>
              </a:ext>
            </a:extLst>
          </p:cNvPr>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He that rejecteth me, and receiveth not my words, hath one that judgeth him: the word that I have spoken, the same shall judge him in the last day.</a:t>
            </a:r>
          </a:p>
        </p:txBody>
      </p:sp>
    </p:spTree>
    <p:extLst>
      <p:ext uri="{BB962C8B-B14F-4D97-AF65-F5344CB8AC3E}">
        <p14:creationId xmlns:p14="http://schemas.microsoft.com/office/powerpoint/2010/main" val="595925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7DD6-4888-AC73-CA9C-DA2E915F2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B3714-E855-EAC1-B506-884388AD7E3F}"/>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22:7 (ASV)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9766921-B8A0-743D-11AF-36C831656996}"/>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lang="en-US" sz="7600" dirty="0">
                <a:solidFill>
                  <a:prstClr val="black">
                    <a:lumMod val="75000"/>
                    <a:lumOff val="25000"/>
                  </a:prstClr>
                </a:solidFill>
                <a:latin typeface="Trebuchet MS"/>
              </a:rPr>
              <a:t>And behold, I am coming quickly.                   Blessed is the one who keeps the words of the prophecy of this book. </a:t>
            </a:r>
          </a:p>
        </p:txBody>
      </p:sp>
    </p:spTree>
    <p:extLst>
      <p:ext uri="{BB962C8B-B14F-4D97-AF65-F5344CB8AC3E}">
        <p14:creationId xmlns:p14="http://schemas.microsoft.com/office/powerpoint/2010/main" val="4051419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22:29 (NKJV)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7600" dirty="0">
                <a:solidFill>
                  <a:prstClr val="black">
                    <a:lumMod val="75000"/>
                    <a:lumOff val="25000"/>
                  </a:prstClr>
                </a:solidFill>
                <a:latin typeface="Trebuchet MS"/>
              </a:rPr>
              <a:t>Jesus answered and said to them, “You are mistaken, not knowing the Scriptures, nor the power of God.”</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514600"/>
            <a:ext cx="12192000" cy="4306330"/>
          </a:xfrm>
        </p:spPr>
        <p:txBody>
          <a:bodyPr>
            <a:noAutofit/>
          </a:bodyPr>
          <a:lstStyle/>
          <a:p>
            <a:pPr>
              <a:lnSpc>
                <a:spcPct val="80000"/>
              </a:lnSpc>
              <a:buClr>
                <a:srgbClr val="C00000"/>
              </a:buClr>
              <a:buFont typeface="Wingdings" pitchFamily="2" charset="2"/>
              <a:buChar char="Ø"/>
            </a:pPr>
            <a:r>
              <a:rPr lang="de-DE" sz="7200" b="1" i="1" dirty="0">
                <a:effectLst>
                  <a:outerShdw blurRad="38100" dist="38100" dir="2700000" algn="tl">
                    <a:srgbClr val="000000">
                      <a:alpha val="43137"/>
                    </a:srgbClr>
                  </a:outerShdw>
                </a:effectLst>
              </a:rPr>
              <a:t>John 4:24 (KJV)</a:t>
            </a:r>
          </a:p>
          <a:p>
            <a:pPr>
              <a:lnSpc>
                <a:spcPct val="80000"/>
              </a:lnSpc>
              <a:buClr>
                <a:srgbClr val="C00000"/>
              </a:buClr>
              <a:buFont typeface="Wingdings" pitchFamily="2" charset="2"/>
              <a:buChar char="Ø"/>
            </a:pPr>
            <a:r>
              <a:rPr lang="de-DE" sz="7200" b="1" i="1" dirty="0">
                <a:effectLst>
                  <a:outerShdw blurRad="38100" dist="38100" dir="2700000" algn="tl">
                    <a:srgbClr val="000000">
                      <a:alpha val="43137"/>
                    </a:srgbClr>
                  </a:outerShdw>
                </a:effectLst>
              </a:rPr>
              <a:t>Mark 7:6-9 (NASB)</a:t>
            </a:r>
          </a:p>
        </p:txBody>
      </p:sp>
      <p:sp>
        <p:nvSpPr>
          <p:cNvPr id="4" name="Title 3"/>
          <p:cNvSpPr>
            <a:spLocks noGrp="1"/>
          </p:cNvSpPr>
          <p:nvPr>
            <p:ph type="title"/>
          </p:nvPr>
        </p:nvSpPr>
        <p:spPr>
          <a:xfrm>
            <a:off x="0" y="0"/>
            <a:ext cx="12192000" cy="22098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What Did Jesus Say About Worship? </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4:24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8800" dirty="0">
                <a:solidFill>
                  <a:prstClr val="black">
                    <a:lumMod val="75000"/>
                    <a:lumOff val="25000"/>
                  </a:prstClr>
                </a:solidFill>
                <a:latin typeface="Trebuchet MS"/>
              </a:rPr>
              <a:t>"God is spirit, and those who worship Him must worship in spirit and truth."</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1B120-9CDF-8D87-9D2B-2457DC1FC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8E536-F7AF-633F-9351-D677A456E03A}"/>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John 17:17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C85FCB9-1B0C-F42B-AC54-9BC48628516C}"/>
              </a:ext>
            </a:extLst>
          </p:cNvPr>
          <p:cNvSpPr>
            <a:spLocks noGrp="1"/>
          </p:cNvSpPr>
          <p:nvPr>
            <p:ph sz="quarter" idx="13"/>
          </p:nvPr>
        </p:nvSpPr>
        <p:spPr>
          <a:xfrm>
            <a:off x="0" y="1143000"/>
            <a:ext cx="12192000" cy="5711190"/>
          </a:xfrm>
        </p:spPr>
        <p:txBody>
          <a:bodyPr>
            <a:noAutofit/>
          </a:bodyPr>
          <a:lstStyle/>
          <a:p>
            <a:pPr marL="45720" indent="0" algn="ctr">
              <a:buClr>
                <a:srgbClr val="A379BB">
                  <a:lumMod val="75000"/>
                </a:srgbClr>
              </a:buClr>
              <a:buNone/>
              <a:defRPr/>
            </a:pPr>
            <a:r>
              <a:rPr lang="en-US" sz="9600" dirty="0">
                <a:solidFill>
                  <a:prstClr val="black">
                    <a:lumMod val="75000"/>
                    <a:lumOff val="25000"/>
                  </a:prstClr>
                </a:solidFill>
                <a:latin typeface="Trebuchet MS"/>
              </a:rPr>
              <a:t>Sanctify them in the truth; </a:t>
            </a:r>
          </a:p>
          <a:p>
            <a:pPr marL="45720" indent="0" algn="ctr">
              <a:buClr>
                <a:srgbClr val="A379BB">
                  <a:lumMod val="75000"/>
                </a:srgbClr>
              </a:buClr>
              <a:buNone/>
              <a:defRPr/>
            </a:pPr>
            <a:r>
              <a:rPr lang="en-US" sz="9600" dirty="0">
                <a:solidFill>
                  <a:prstClr val="black">
                    <a:lumMod val="75000"/>
                    <a:lumOff val="25000"/>
                  </a:prstClr>
                </a:solidFill>
                <a:latin typeface="Trebuchet MS"/>
              </a:rPr>
              <a:t>Your word is truth.</a:t>
            </a:r>
          </a:p>
        </p:txBody>
      </p:sp>
    </p:spTree>
    <p:extLst>
      <p:ext uri="{BB962C8B-B14F-4D97-AF65-F5344CB8AC3E}">
        <p14:creationId xmlns:p14="http://schemas.microsoft.com/office/powerpoint/2010/main" val="26158980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Mark 7:6-9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000" b="1" baseline="30000" dirty="0"/>
              <a:t>6</a:t>
            </a:r>
            <a:r>
              <a:rPr lang="en-US" sz="6000" dirty="0"/>
              <a:t> But He said to them, "Rightly did Isaiah prophesy about you hypocrites, as it is written: 'THIS PEOPLE HONORS ME WITH THEIR LIPS, BUT THEIR HEART IS FAR AWAY FROM ME. </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Mark 7:6-9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IN VAIN DO THEY WORSHIP ME, TEACHING AS DOCTRINES THE COMMANDMENTS OF MEN.' </a:t>
            </a: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"Neglecting the commandment of God, you hold to the tradition of men."</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54247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362200"/>
            <a:ext cx="12192000" cy="4458730"/>
          </a:xfrm>
        </p:spPr>
        <p:txBody>
          <a:bodyPr>
            <a:noAutofit/>
          </a:bodyPr>
          <a:lstStyle/>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I Corinthians 10:13-14 (NASB)</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Colossians 3:5 (NKJV)</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Jerimiah 10:2-4 (NKJV)</a:t>
            </a:r>
          </a:p>
        </p:txBody>
      </p:sp>
      <p:sp>
        <p:nvSpPr>
          <p:cNvPr id="4" name="Title 3"/>
          <p:cNvSpPr>
            <a:spLocks noGrp="1"/>
          </p:cNvSpPr>
          <p:nvPr>
            <p:ph type="title"/>
          </p:nvPr>
        </p:nvSpPr>
        <p:spPr>
          <a:xfrm>
            <a:off x="0" y="0"/>
            <a:ext cx="12192000" cy="2133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What Do the Scriptures Say About Idolatry?</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I Corinthians 10:13-14 (NASB)</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45720" indent="0">
              <a:buNone/>
            </a:pPr>
            <a:r>
              <a:rPr lang="en-US" sz="6000" b="1" baseline="30000" dirty="0"/>
              <a:t>13</a:t>
            </a:r>
            <a:r>
              <a:rPr lang="en-US" sz="6000" dirty="0"/>
              <a:t>﻿ No temptation has overtaken you except something common to mankind; and God is faithful, so He will not allow you to be tempted beyond what you are able, </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Matthew 17:1-5 (NKJV)</a:t>
            </a: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None/>
            </a:pPr>
            <a:r>
              <a:rPr lang="en-US" sz="5400" b="1" baseline="30000" dirty="0"/>
              <a:t>1</a:t>
            </a:r>
            <a:r>
              <a:rPr lang="en-US" sz="5400" dirty="0"/>
              <a:t> Now after six days Jesus took Peter, James, and John his brother, led them up on a high mountain by themselves; </a:t>
            </a:r>
            <a:r>
              <a:rPr lang="en-US" sz="5400" b="1" baseline="30000" dirty="0"/>
              <a:t>2</a:t>
            </a:r>
            <a:r>
              <a:rPr lang="en-US" sz="5400" dirty="0"/>
              <a:t> and He was transfigured before them. His face shone like the sun, and His clothes became as white as the light. </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10:13-14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with the temptation will provide the way of escape also, so that you will be able to endure it.</a:t>
            </a:r>
          </a:p>
          <a:p>
            <a:pPr marL="45720" indent="0">
              <a:buClr>
                <a:srgbClr val="A379BB">
                  <a:lumMod val="75000"/>
                </a:srgbClr>
              </a:buClr>
              <a:buNone/>
              <a:defRPr/>
            </a:pPr>
            <a:endPar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endParaRPr>
          </a:p>
          <a:p>
            <a:pPr marL="45720" indent="0">
              <a:buClr>
                <a:srgbClr val="A379BB">
                  <a:lumMod val="75000"/>
                </a:srgbClr>
              </a:buClr>
              <a:buNone/>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14 </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Therefore, my beloved, flee from idolatry.</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Colossians 3:5 (NKJV)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lang="en-US" sz="6400" dirty="0">
                <a:solidFill>
                  <a:prstClr val="black">
                    <a:lumMod val="75000"/>
                    <a:lumOff val="25000"/>
                  </a:prstClr>
                </a:solidFill>
                <a:latin typeface="Trebuchet MS"/>
              </a:rPr>
              <a:t>Therefore put to death therefore your members which are on the earth: fornication, uncleanness, passion, evil desire, and covetousness, which is idolatry;</a:t>
            </a:r>
          </a:p>
        </p:txBody>
      </p:sp>
    </p:spTree>
    <p:extLst>
      <p:ext uri="{BB962C8B-B14F-4D97-AF65-F5344CB8AC3E}">
        <p14:creationId xmlns:p14="http://schemas.microsoft.com/office/powerpoint/2010/main" val="28265087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80BB-D639-B759-7628-F44B9F6BB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36A82-3C43-DB53-7B4B-F0F2E8E01CFA}"/>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Jerimiah 10:2-4 (NKJV) </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4F96438-02AD-B268-58EE-2F9730200191}"/>
              </a:ext>
            </a:extLst>
          </p:cNvPr>
          <p:cNvSpPr>
            <a:spLocks noGrp="1"/>
          </p:cNvSpPr>
          <p:nvPr>
            <p:ph sz="quarter" idx="13"/>
          </p:nvPr>
        </p:nvSpPr>
        <p:spPr>
          <a:xfrm>
            <a:off x="0" y="1143000"/>
            <a:ext cx="12192000" cy="5711190"/>
          </a:xfrm>
        </p:spPr>
        <p:txBody>
          <a:bodyPr>
            <a:noAutofit/>
          </a:bodyPr>
          <a:lstStyle/>
          <a:p>
            <a:pPr marL="45720" indent="0">
              <a:buNone/>
            </a:pPr>
            <a:r>
              <a:rPr lang="en-US" sz="5400" b="1" baseline="30000" dirty="0"/>
              <a:t>1</a:t>
            </a:r>
            <a:r>
              <a:rPr lang="en-US" sz="5400" dirty="0"/>
              <a:t> Hear the word which the LORD speaks to you, O house of Israel. </a:t>
            </a:r>
            <a:r>
              <a:rPr lang="en-US" sz="5400" b="1" baseline="30000" dirty="0"/>
              <a:t>2</a:t>
            </a:r>
            <a:r>
              <a:rPr lang="en-US" sz="5400" dirty="0"/>
              <a:t> Thus says the LORD: "Do not learn the way of the Gentiles; Do not be dismayed at the signs of heaven, For the Gentiles are dismayed at them. </a:t>
            </a:r>
          </a:p>
        </p:txBody>
      </p:sp>
    </p:spTree>
    <p:extLst>
      <p:ext uri="{BB962C8B-B14F-4D97-AF65-F5344CB8AC3E}">
        <p14:creationId xmlns:p14="http://schemas.microsoft.com/office/powerpoint/2010/main" val="37376493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B626-CA72-E7CC-62C4-75119410D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2BCF0-951E-487F-BB69-BD9C813E918E}"/>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Jerimiah 10:2-4 (NKJV) </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52B5816-5D7D-5B36-FE90-C17DA204CBB5}"/>
              </a:ext>
            </a:extLst>
          </p:cNvPr>
          <p:cNvSpPr>
            <a:spLocks noGrp="1"/>
          </p:cNvSpPr>
          <p:nvPr>
            <p:ph sz="quarter" idx="13"/>
          </p:nvPr>
        </p:nvSpPr>
        <p:spPr>
          <a:xfrm>
            <a:off x="0" y="838200"/>
            <a:ext cx="12192000" cy="60198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the customs of the peoples are futile; For one cuts a tree from the forest, The work of the hands of the workman, with the ax.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They decorate it with silver and gold; They fasten it with nails and hammers So that it will not topple.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327391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2B3CA-0F24-2145-43A9-52B1FB1ACC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B09BA-6715-7046-D72B-95D34370CCAB}"/>
              </a:ext>
            </a:extLst>
          </p:cNvPr>
          <p:cNvSpPr>
            <a:spLocks noGrp="1"/>
          </p:cNvSpPr>
          <p:nvPr>
            <p:ph sz="quarter" idx="13"/>
          </p:nvPr>
        </p:nvSpPr>
        <p:spPr>
          <a:xfrm>
            <a:off x="0" y="2438400"/>
            <a:ext cx="12192000" cy="4382530"/>
          </a:xfrm>
        </p:spPr>
        <p:txBody>
          <a:bodyPr>
            <a:noAutofit/>
          </a:bodyPr>
          <a:lstStyle/>
          <a:p>
            <a:pPr>
              <a:lnSpc>
                <a:spcPct val="80000"/>
              </a:lnSpc>
              <a:buClr>
                <a:srgbClr val="C00000"/>
              </a:buClr>
              <a:buFont typeface="Wingdings" pitchFamily="2" charset="2"/>
              <a:buChar char="Ø"/>
            </a:pPr>
            <a:r>
              <a:rPr lang="sv-SE" sz="6000" b="1" i="1" dirty="0">
                <a:effectLst>
                  <a:outerShdw blurRad="38100" dist="38100" dir="2700000" algn="tl">
                    <a:srgbClr val="000000">
                      <a:alpha val="43137"/>
                    </a:srgbClr>
                  </a:outerShdw>
                </a:effectLst>
              </a:rPr>
              <a:t>I Corinthians 11:23-26 (KJV)</a:t>
            </a:r>
          </a:p>
          <a:p>
            <a:pPr>
              <a:lnSpc>
                <a:spcPct val="80000"/>
              </a:lnSpc>
              <a:buClr>
                <a:srgbClr val="C00000"/>
              </a:buClr>
              <a:buFont typeface="Wingdings" pitchFamily="2" charset="2"/>
              <a:buChar char="Ø"/>
            </a:pPr>
            <a:r>
              <a:rPr lang="sv-SE" sz="6000" b="1" i="1" dirty="0">
                <a:effectLst>
                  <a:outerShdw blurRad="38100" dist="38100" dir="2700000" algn="tl">
                    <a:srgbClr val="000000">
                      <a:alpha val="43137"/>
                    </a:srgbClr>
                  </a:outerShdw>
                </a:effectLst>
              </a:rPr>
              <a:t>Revelation 22:16-20 (KJV)</a:t>
            </a:r>
          </a:p>
        </p:txBody>
      </p:sp>
      <p:sp>
        <p:nvSpPr>
          <p:cNvPr id="4" name="Title 3">
            <a:extLst>
              <a:ext uri="{FF2B5EF4-FFF2-40B4-BE49-F238E27FC236}">
                <a16:creationId xmlns:a16="http://schemas.microsoft.com/office/drawing/2014/main" id="{B1FB244B-9164-A05E-F92B-5D097439302B}"/>
              </a:ext>
            </a:extLst>
          </p:cNvPr>
          <p:cNvSpPr>
            <a:spLocks noGrp="1"/>
          </p:cNvSpPr>
          <p:nvPr>
            <p:ph type="title"/>
          </p:nvPr>
        </p:nvSpPr>
        <p:spPr>
          <a:xfrm>
            <a:off x="0" y="0"/>
            <a:ext cx="12192000" cy="22098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#4:  What Did Jesus Say Remembers Him?</a:t>
            </a:r>
          </a:p>
        </p:txBody>
      </p:sp>
    </p:spTree>
    <p:extLst>
      <p:ext uri="{BB962C8B-B14F-4D97-AF65-F5344CB8AC3E}">
        <p14:creationId xmlns:p14="http://schemas.microsoft.com/office/powerpoint/2010/main" val="462874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452EE-B49B-ACCF-31BF-A5174D607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A028E-298D-D22A-C174-955F19E4CACA}"/>
              </a:ext>
            </a:extLst>
          </p:cNvPr>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I Corinthians 11:23-26 (KJV)</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11A3090-6C31-2784-2912-CA00BD1757B4}"/>
              </a:ext>
            </a:extLst>
          </p:cNvPr>
          <p:cNvSpPr>
            <a:spLocks noGrp="1"/>
          </p:cNvSpPr>
          <p:nvPr>
            <p:ph sz="quarter" idx="13"/>
          </p:nvPr>
        </p:nvSpPr>
        <p:spPr>
          <a:xfrm>
            <a:off x="0" y="1066800"/>
            <a:ext cx="12268200" cy="5787390"/>
          </a:xfrm>
        </p:spPr>
        <p:txBody>
          <a:bodyPr>
            <a:noAutofit/>
          </a:bodyPr>
          <a:lstStyle/>
          <a:p>
            <a:pPr marL="45720" indent="0">
              <a:buClr>
                <a:srgbClr val="A379BB">
                  <a:lumMod val="75000"/>
                </a:srgbClr>
              </a:buClr>
              <a:buNone/>
              <a:defRPr/>
            </a:pPr>
            <a:r>
              <a:rPr lang="en-US" sz="5400" dirty="0">
                <a:solidFill>
                  <a:prstClr val="black">
                    <a:lumMod val="75000"/>
                    <a:lumOff val="25000"/>
                  </a:prstClr>
                </a:solidFill>
                <a:latin typeface="Trebuchet MS"/>
              </a:rPr>
              <a:t>For I have received of the Lord that which also I delivered unto you, That the Lord Jesus the same night in which he was betrayed took bread: And when he had given thanks, he brake it, and said, Take, eat: this is my body, which is broken for you:</a:t>
            </a:r>
          </a:p>
        </p:txBody>
      </p:sp>
    </p:spTree>
    <p:extLst>
      <p:ext uri="{BB962C8B-B14F-4D97-AF65-F5344CB8AC3E}">
        <p14:creationId xmlns:p14="http://schemas.microsoft.com/office/powerpoint/2010/main" val="42468111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1AF9E-03D7-9A07-A8DF-C59D2194E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7451B-A769-EC71-2C52-015DA21E98B6}"/>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11:23-26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7E0F2A4-126C-7989-EB4A-ABC347C1E7E0}"/>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highlight>
                  <a:srgbClr val="FFFF00"/>
                </a:highlight>
                <a:uLnTx/>
                <a:uFillTx/>
                <a:latin typeface="Trebuchet MS"/>
                <a:ea typeface="+mn-ea"/>
                <a:cs typeface="+mn-cs"/>
              </a:rPr>
              <a:t>this do in remembrance of me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After the same manner also he took the cup, when he had supped, saying, This cup is the new testament in my blood: </a:t>
            </a:r>
            <a:r>
              <a:rPr kumimoji="0" lang="en-US" sz="5400" b="0" i="0" u="none" strike="noStrike" kern="1200" cap="none" spc="0" normalizeH="0" baseline="0" noProof="0" dirty="0">
                <a:ln>
                  <a:noFill/>
                </a:ln>
                <a:solidFill>
                  <a:prstClr val="black">
                    <a:lumMod val="75000"/>
                    <a:lumOff val="25000"/>
                  </a:prstClr>
                </a:solidFill>
                <a:effectLst/>
                <a:highlight>
                  <a:srgbClr val="FFFF00"/>
                </a:highlight>
                <a:uLnTx/>
                <a:uFillTx/>
                <a:latin typeface="Trebuchet MS"/>
                <a:ea typeface="+mn-ea"/>
                <a:cs typeface="+mn-cs"/>
              </a:rPr>
              <a:t>this do ye, as oft as ye drink it, in remembrance of me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97100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9959D-8E30-AC57-6E5F-BED1A233F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4E4B7-4F4D-6138-8779-E26FE78E272D}"/>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11:23-26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53EA0EE-B886-96EF-C5CB-8A9E2C8007BF}"/>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as often as ye eat this bread, and drink this cup, ye do shew the Lord’s death till he come.</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661982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F0EE1-C9E1-A06E-D775-ABEFAAA1C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EBB4C-7478-60FD-F599-5170AC1508F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22:16-20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2949DE7-DD91-E771-4144-911C702817AA}"/>
              </a:ext>
            </a:extLst>
          </p:cNvPr>
          <p:cNvSpPr>
            <a:spLocks noGrp="1"/>
          </p:cNvSpPr>
          <p:nvPr>
            <p:ph sz="quarter" idx="13"/>
          </p:nvPr>
        </p:nvSpPr>
        <p:spPr>
          <a:xfrm>
            <a:off x="0" y="1143000"/>
            <a:ext cx="12192000" cy="5715000"/>
          </a:xfrm>
        </p:spPr>
        <p:txBody>
          <a:bodyPr>
            <a:noAutofit/>
          </a:bodyPr>
          <a:lstStyle/>
          <a:p>
            <a:pPr marL="45720" indent="0">
              <a:buNone/>
            </a:pPr>
            <a:r>
              <a:rPr lang="en-US" sz="6200" baseline="30000" dirty="0"/>
              <a:t>16 </a:t>
            </a:r>
            <a:r>
              <a:rPr lang="en-US" sz="6200" dirty="0"/>
              <a:t>I Jesus have sent mine angel to testify unto you these things in the churches. I am the root and the offspring of David, </a:t>
            </a:r>
            <a:r>
              <a:rPr lang="en-US" sz="6200" i="1" dirty="0"/>
              <a:t>and</a:t>
            </a:r>
            <a:r>
              <a:rPr lang="en-US" sz="6200" dirty="0"/>
              <a:t> the bright and morning star. </a:t>
            </a:r>
          </a:p>
        </p:txBody>
      </p:sp>
    </p:spTree>
    <p:extLst>
      <p:ext uri="{BB962C8B-B14F-4D97-AF65-F5344CB8AC3E}">
        <p14:creationId xmlns:p14="http://schemas.microsoft.com/office/powerpoint/2010/main" val="25888942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C56A2-E3DD-2505-5F5F-BA3C5F6E6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1BFA0-AB21-D1F3-C55C-C819A71F5BF4}"/>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22:16-20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1FE83A2-AAA1-89B6-F9C9-81590C399F68}"/>
              </a:ext>
            </a:extLst>
          </p:cNvPr>
          <p:cNvSpPr>
            <a:spLocks noGrp="1"/>
          </p:cNvSpPr>
          <p:nvPr>
            <p:ph sz="quarter" idx="13"/>
          </p:nvPr>
        </p:nvSpPr>
        <p:spPr>
          <a:xfrm>
            <a:off x="0" y="1143000"/>
            <a:ext cx="12192000" cy="6019800"/>
          </a:xfrm>
        </p:spPr>
        <p:txBody>
          <a:bodyPr>
            <a:noAutofit/>
          </a:bodyPr>
          <a:lstStyle/>
          <a:p>
            <a:pPr marL="45720" indent="0">
              <a:buClr>
                <a:srgbClr val="A379BB">
                  <a:lumMod val="75000"/>
                </a:srgbClr>
              </a:buClr>
              <a:buNone/>
              <a:defRPr/>
            </a:pPr>
            <a:r>
              <a:rPr lang="en-US" sz="6000" baseline="30000" dirty="0"/>
              <a:t>17 </a:t>
            </a:r>
            <a:r>
              <a:rPr lang="en-US" sz="6000" dirty="0"/>
              <a:t>And the Spirit and the bride say, Come. And let him that heareth say, Come. </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let him that is athirst come. And whosoever will, let him take the water of life freely.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196445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17:1-5 (NKJV)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2999"/>
            <a:ext cx="12192000" cy="57150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behold, Moses and Elijah appeared to them, talking with Him. </a:t>
            </a:r>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C61B6-271B-EF77-7FE7-D4DA034FF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9648B-40E3-A480-175A-CC2ABCAC474D}"/>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22:16-20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07F6B1D-ADC7-E1F2-24FD-DB17CB5D0B06}"/>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6000" b="0"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18 </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For I testify unto every man that heareth the words of the prophecy of this book, If any man shall add unto these things, God shall add unto him the plagues that are written in this book:</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51649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DD233-0210-03FE-E964-BEFA13AEA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D9545-F759-D949-266E-8B06CE8CDC3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22:16-20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808A5CD-F66C-0A9A-8E2D-FBD8D63ACB14}"/>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700" b="0"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19 </a:t>
            </a:r>
            <a:r>
              <a:rPr kumimoji="0" lang="en-US" sz="57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if any man shall take away from the words of the book of this prophecy, God shall take away his part out of the book of life, and out of the holy city, and </a:t>
            </a:r>
            <a:r>
              <a:rPr kumimoji="0" lang="en-US" sz="57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from</a:t>
            </a:r>
            <a:r>
              <a:rPr kumimoji="0" lang="en-US" sz="57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things which are written in this book. </a:t>
            </a:r>
            <a:endParaRPr lang="en-US" sz="5700" dirty="0">
              <a:solidFill>
                <a:prstClr val="black">
                  <a:lumMod val="75000"/>
                  <a:lumOff val="25000"/>
                </a:prstClr>
              </a:solidFill>
              <a:latin typeface="Trebuchet MS"/>
            </a:endParaRPr>
          </a:p>
        </p:txBody>
      </p:sp>
    </p:spTree>
    <p:extLst>
      <p:ext uri="{BB962C8B-B14F-4D97-AF65-F5344CB8AC3E}">
        <p14:creationId xmlns:p14="http://schemas.microsoft.com/office/powerpoint/2010/main" val="4033005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FA28F-A639-DB79-6737-B6EBC61F1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533DB-3EF6-86AD-9990-A212140E3691}"/>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22:16-20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236BD80-2FE7-3436-50D1-3C5FAD816F13}"/>
              </a:ext>
            </a:extLst>
          </p:cNvPr>
          <p:cNvSpPr>
            <a:spLocks noGrp="1"/>
          </p:cNvSpPr>
          <p:nvPr>
            <p:ph sz="quarter" idx="13"/>
          </p:nvPr>
        </p:nvSpPr>
        <p:spPr>
          <a:xfrm>
            <a:off x="0" y="1143000"/>
            <a:ext cx="12192000" cy="6019800"/>
          </a:xfrm>
        </p:spPr>
        <p:txBody>
          <a:bodyPr>
            <a:noAutofit/>
          </a:bodyPr>
          <a:lstStyle/>
          <a:p>
            <a:pPr marL="45720" indent="0">
              <a:buClr>
                <a:srgbClr val="A379BB">
                  <a:lumMod val="75000"/>
                </a:srgbClr>
              </a:buClr>
              <a:buNone/>
              <a:defRPr/>
            </a:pPr>
            <a:r>
              <a:rPr kumimoji="0" lang="en-US" sz="5400" b="0"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20 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He which </a:t>
            </a:r>
            <a:r>
              <a:rPr kumimoji="0" lang="en-US" sz="5400" b="0" i="0" u="none" strike="noStrike" kern="1200" cap="none" spc="0" normalizeH="0" baseline="0" noProof="0" dirty="0" err="1">
                <a:ln>
                  <a:noFill/>
                </a:ln>
                <a:solidFill>
                  <a:prstClr val="black">
                    <a:lumMod val="75000"/>
                    <a:lumOff val="25000"/>
                  </a:prstClr>
                </a:solidFill>
                <a:effectLst/>
                <a:uLnTx/>
                <a:uFillTx/>
                <a:latin typeface="Trebuchet MS"/>
                <a:ea typeface="+mn-ea"/>
                <a:cs typeface="+mn-cs"/>
              </a:rPr>
              <a:t>testifieth</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these things saith, Surely I come quickly. Amen. Even so, come, Lord Jesus.</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06345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05868-9188-303E-A520-81B5025C4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72D48-2BAF-222C-32FB-C1126107A50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9:30-31 (NAS)</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3CD75A7-F793-1B38-8544-7FDD8F4C21BA}"/>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000" b="1" baseline="30000" dirty="0"/>
              <a:t>30</a:t>
            </a:r>
            <a:r>
              <a:rPr lang="en-US" sz="6000" dirty="0"/>
              <a:t> And behold, two men were talking with Him; and they were Moses and Elijah, </a:t>
            </a:r>
            <a:r>
              <a:rPr lang="en-US" sz="6000" b="1" baseline="30000" dirty="0"/>
              <a:t>31</a:t>
            </a:r>
            <a:r>
              <a:rPr lang="en-US" sz="6000" dirty="0"/>
              <a:t> who, appearing in glory, were speaking of His departure, which He was about to accomplish at Jerusalem.</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217694950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4DE6A-4224-A429-2341-26CFE8F26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F14248-7442-FA9C-CEA4-7968B60CA95E}"/>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17:1-5 (NKJV)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6E84AFA-B121-3A52-2B93-DAB115E91FFA}"/>
              </a:ext>
            </a:extLst>
          </p:cNvPr>
          <p:cNvSpPr>
            <a:spLocks noGrp="1"/>
          </p:cNvSpPr>
          <p:nvPr>
            <p:ph sz="quarter" idx="13"/>
          </p:nvPr>
        </p:nvSpPr>
        <p:spPr>
          <a:xfrm>
            <a:off x="0" y="1142999"/>
            <a:ext cx="12192000" cy="57150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7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7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Then Peter answered and said to Jesus, "Lord, it is good for us to be here; if You wish, let us make here three tabernacles: one for You, one for Moses, and one for Elijah." </a:t>
            </a:r>
          </a:p>
        </p:txBody>
      </p:sp>
    </p:spTree>
    <p:extLst>
      <p:ext uri="{BB962C8B-B14F-4D97-AF65-F5344CB8AC3E}">
        <p14:creationId xmlns:p14="http://schemas.microsoft.com/office/powerpoint/2010/main" val="3631928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8EF3F-AD0C-4091-800C-DE9F8D788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84459-F0F9-3C82-ADA7-9A531B386095}"/>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17:1-5 (NKJV)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E3A5D50-5300-6BBA-E77B-4B17607BF26A}"/>
              </a:ext>
            </a:extLst>
          </p:cNvPr>
          <p:cNvSpPr>
            <a:spLocks noGrp="1"/>
          </p:cNvSpPr>
          <p:nvPr>
            <p:ph sz="quarter" idx="13"/>
          </p:nvPr>
        </p:nvSpPr>
        <p:spPr>
          <a:xfrm>
            <a:off x="0" y="1142999"/>
            <a:ext cx="12192000" cy="57150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7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a:t>
            </a:r>
            <a:r>
              <a:rPr kumimoji="0" lang="en-US" sz="57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While he was still speaking, behold, a bright cloud overshadowed them; and suddenly a voice came out of the cloud, saying, "This is My beloved Son, in whom I am well pleased. Hear Him!"</a:t>
            </a:r>
          </a:p>
        </p:txBody>
      </p:sp>
    </p:spTree>
    <p:extLst>
      <p:ext uri="{BB962C8B-B14F-4D97-AF65-F5344CB8AC3E}">
        <p14:creationId xmlns:p14="http://schemas.microsoft.com/office/powerpoint/2010/main" val="1529991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066800"/>
            <a:ext cx="12192000" cy="5754130"/>
          </a:xfrm>
        </p:spPr>
        <p:txBody>
          <a:bodyPr>
            <a:noAutofit/>
          </a:bodyPr>
          <a:lstStyle/>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What Did Jesus Say About the Bible?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What Did Jesus Say About Worship?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What Do the Scriptures Say About Idolatry?</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What Did Jesus Say Remembers Him?</a:t>
            </a:r>
          </a:p>
        </p:txBody>
      </p:sp>
      <p:sp>
        <p:nvSpPr>
          <p:cNvPr id="4" name="Title 3"/>
          <p:cNvSpPr>
            <a:spLocks noGrp="1"/>
          </p:cNvSpPr>
          <p:nvPr>
            <p:ph type="title"/>
          </p:nvPr>
        </p:nvSpPr>
        <p:spPr>
          <a:xfrm>
            <a:off x="0" y="0"/>
            <a:ext cx="12192000" cy="12954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What About Jesus &amp; Christmas?</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362200"/>
            <a:ext cx="12192000" cy="4458730"/>
          </a:xfrm>
        </p:spPr>
        <p:txBody>
          <a:bodyPr>
            <a:noAutofit/>
          </a:bodyPr>
          <a:lstStyle/>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Hebrews 13:8 (NAS)</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John 12:48 (KJV)</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Revelation 22:7 (ASV)</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Matthew 22:29 (NKJV)</a:t>
            </a:r>
          </a:p>
        </p:txBody>
      </p:sp>
      <p:sp>
        <p:nvSpPr>
          <p:cNvPr id="4" name="Title 3"/>
          <p:cNvSpPr>
            <a:spLocks noGrp="1"/>
          </p:cNvSpPr>
          <p:nvPr>
            <p:ph type="title"/>
          </p:nvPr>
        </p:nvSpPr>
        <p:spPr>
          <a:xfrm>
            <a:off x="0" y="0"/>
            <a:ext cx="12192000" cy="2362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What Did Jesus Say About the Bible? </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Hebrews 13:8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lgn="ctr">
              <a:buClr>
                <a:srgbClr val="A379BB">
                  <a:lumMod val="75000"/>
                </a:srgbClr>
              </a:buClr>
              <a:buNone/>
              <a:defRPr/>
            </a:pPr>
            <a:r>
              <a:rPr lang="en-US" sz="9600" dirty="0">
                <a:solidFill>
                  <a:prstClr val="black">
                    <a:lumMod val="75000"/>
                    <a:lumOff val="25000"/>
                  </a:prstClr>
                </a:solidFill>
                <a:latin typeface="Trebuchet MS"/>
              </a:rPr>
              <a:t>Jesus Christ is the same yesterday     and today,            and forever</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1420</TotalTime>
  <Words>1397</Words>
  <Application>Microsoft Office PowerPoint</Application>
  <PresentationFormat>Widescreen</PresentationFormat>
  <Paragraphs>98</Paragraphs>
  <Slides>38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Bahnschrift</vt:lpstr>
      <vt:lpstr>Brush Script MT</vt:lpstr>
      <vt:lpstr>Calibri</vt:lpstr>
      <vt:lpstr>Franklin Gothic Medium</vt:lpstr>
      <vt:lpstr>Georgia</vt:lpstr>
      <vt:lpstr>Trebuchet MS</vt:lpstr>
      <vt:lpstr>Wingdings</vt:lpstr>
      <vt:lpstr>Slipstream</vt:lpstr>
      <vt:lpstr>What Did Jesus  Say About  Christmas?</vt:lpstr>
      <vt:lpstr>Matthew 17:1-5 (NKJV)</vt:lpstr>
      <vt:lpstr>Matthew 17:1-5 (NKJV)</vt:lpstr>
      <vt:lpstr>Luke 9:30-31 (NAS)</vt:lpstr>
      <vt:lpstr>Matthew 17:1-5 (NKJV)</vt:lpstr>
      <vt:lpstr>Matthew 17:1-5 (NKJV)</vt:lpstr>
      <vt:lpstr>What About Jesus &amp; Christmas?</vt:lpstr>
      <vt:lpstr>Point #1:  What Did Jesus Say About the Bible? </vt:lpstr>
      <vt:lpstr>Hebrews 13:8 (NASB)</vt:lpstr>
      <vt:lpstr>John 12:48 (KJV)</vt:lpstr>
      <vt:lpstr>Revelation 22:7 (ASV)</vt:lpstr>
      <vt:lpstr>Matthew 22:29 (NKJV)</vt:lpstr>
      <vt:lpstr>Point #2:  What Did Jesus Say About Worship? </vt:lpstr>
      <vt:lpstr>John 4:24 (KJV)</vt:lpstr>
      <vt:lpstr>John 17:17 (NASB)</vt:lpstr>
      <vt:lpstr>Mark 7:6-9 (NASB)</vt:lpstr>
      <vt:lpstr>Mark 7:6-9 (NASB)</vt:lpstr>
      <vt:lpstr>Point #3:  What Do the Scriptures Say About Idolatry?</vt:lpstr>
      <vt:lpstr>I Corinthians 10:13-14 (NASB)</vt:lpstr>
      <vt:lpstr>I Corinthians 10:13-14 (NASB)</vt:lpstr>
      <vt:lpstr>Colossians 3:5 (NKJV)</vt:lpstr>
      <vt:lpstr>Jerimiah 10:2-4 (NKJV) </vt:lpstr>
      <vt:lpstr>Jerimiah 10:2-4 (NKJV) </vt:lpstr>
      <vt:lpstr>Point #4:  What Did Jesus Say Remembers Him?</vt:lpstr>
      <vt:lpstr>I Corinthians 11:23-26 (KJV)</vt:lpstr>
      <vt:lpstr>I Corinthians 11:23-26 (KJV)</vt:lpstr>
      <vt:lpstr>I Corinthians 11:23-26 (KJV)</vt:lpstr>
      <vt:lpstr>Revelation 22:16-20 (KJV)</vt:lpstr>
      <vt:lpstr>Revelation 22:16-20 (KJV)</vt:lpstr>
      <vt:lpstr>Revelation 22:16-20 (KJV)</vt:lpstr>
      <vt:lpstr>Revelation 22:16-20 (KJV)</vt:lpstr>
      <vt:lpstr>Revelation 22:16-20 (KJV)</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5</cp:revision>
  <dcterms:created xsi:type="dcterms:W3CDTF">2025-11-30T04:01:46Z</dcterms:created>
  <dcterms:modified xsi:type="dcterms:W3CDTF">2025-12-13T22:45:42Z</dcterms:modified>
</cp:coreProperties>
</file>